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0" r:id="rId1"/>
    <p:sldMasterId id="2147483661" r:id="rId2"/>
  </p:sldMasterIdLst>
  <p:notesMasterIdLst>
    <p:notesMasterId r:id="rId27"/>
  </p:notesMasterIdLst>
  <p:sldIdLst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7" r:id="rId20"/>
    <p:sldId id="293" r:id="rId21"/>
    <p:sldId id="294" r:id="rId22"/>
    <p:sldId id="295" r:id="rId23"/>
    <p:sldId id="296" r:id="rId24"/>
    <p:sldId id="297" r:id="rId25"/>
    <p:sldId id="298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pythia.org/radar-cookbook/README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94d2933b8_1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NOTE: 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Background image can be used as is or changed for a particular presentation. Click: </a:t>
            </a:r>
            <a:r>
              <a:rPr lang="en" sz="11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Slide &gt; Edit theme.</a:t>
            </a:r>
            <a:endParaRPr/>
          </a:p>
        </p:txBody>
      </p:sp>
      <p:sp>
        <p:nvSpPr>
          <p:cNvPr id="61" name="Google Shape;61;g2294d2933b8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2e43f49b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2e43f49b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2e43f49b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2e43f49b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2e43f49b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2e43f49b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2e43f49b8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2e43f49b8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2e43f49b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2e43f49b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2e43f49b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2e43f49b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2e43f49b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2e43f49b8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2e43f49b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2e43f49b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94d2933b8_1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existing cookbook that we’re looking to improve. Currently focused on one tool (Py-ART), but we’d like to show more packages (RadLib, Xradar, etc ^^) relevant to radar data. Also fix failing build!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https://projectpythia.org/radar-cookbook/README.html</a:t>
            </a:r>
            <a:r>
              <a:rPr lang="en"/>
              <a:t> , migrating existing course content</a:t>
            </a:r>
            <a:endParaRPr/>
          </a:p>
        </p:txBody>
      </p:sp>
      <p:sp>
        <p:nvSpPr>
          <p:cNvPr id="84" name="Google Shape;84;g2294d2933b8_1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367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2e43f49b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2e43f49b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2e43f49b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2e43f49b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2e43f49b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2e43f49b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2e43f49b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2e43f49b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2e43f49b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2e43f49b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2e43f49b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2e43f49b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2e43f49b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2e43f49b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2e43f49b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2e43f49b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457203" y="204797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Helvetica Neue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>
            <a:off x="3575050" y="20479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2"/>
          </p:nvPr>
        </p:nvSpPr>
        <p:spPr>
          <a:xfrm>
            <a:off x="457203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None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None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176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None/>
              <a:defRPr sz="88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1792288" y="360046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Helvetica Neue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4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5"/>
              </a:spcBef>
              <a:spcAft>
                <a:spcPts val="0"/>
              </a:spcAft>
              <a:buClr>
                <a:schemeClr val="dk1"/>
              </a:buClr>
              <a:buSzPts val="2824"/>
              <a:buFont typeface="Arial"/>
              <a:buNone/>
              <a:defRPr sz="282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  <a:defRPr sz="2471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None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1792288" y="402551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None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None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176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None/>
              <a:defRPr sz="88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685800" y="159782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1371600" y="2708667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318"/>
              </a:spcBef>
              <a:spcAft>
                <a:spcPts val="0"/>
              </a:spcAft>
              <a:buClr>
                <a:srgbClr val="9E9E9E"/>
              </a:buClr>
              <a:buSzPts val="1588"/>
              <a:buFont typeface="Arial"/>
              <a:buNone/>
              <a:defRPr sz="1588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282"/>
              </a:spcBef>
              <a:spcAft>
                <a:spcPts val="0"/>
              </a:spcAft>
              <a:buClr>
                <a:srgbClr val="9E9E9E"/>
              </a:buClr>
              <a:buSzPts val="1412"/>
              <a:buFont typeface="Arial"/>
              <a:buNone/>
              <a:defRPr sz="1412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685800" y="159782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1371600" y="2708667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318"/>
              </a:spcBef>
              <a:spcAft>
                <a:spcPts val="0"/>
              </a:spcAft>
              <a:buClr>
                <a:srgbClr val="9E9E9E"/>
              </a:buClr>
              <a:buSzPts val="1588"/>
              <a:buFont typeface="Arial"/>
              <a:buNone/>
              <a:defRPr sz="1588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282"/>
              </a:spcBef>
              <a:spcAft>
                <a:spcPts val="0"/>
              </a:spcAft>
              <a:buClr>
                <a:srgbClr val="9E9E9E"/>
              </a:buClr>
              <a:buSzPts val="1412"/>
              <a:buFont typeface="Arial"/>
              <a:buNone/>
              <a:defRPr sz="1412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3093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722313" y="330518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18"/>
              </a:spcBef>
              <a:spcAft>
                <a:spcPts val="0"/>
              </a:spcAft>
              <a:buClr>
                <a:srgbClr val="9E9E9E"/>
              </a:buClr>
              <a:buSzPts val="1588"/>
              <a:buFont typeface="Arial"/>
              <a:buNone/>
              <a:defRPr sz="1588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282"/>
              </a:spcBef>
              <a:spcAft>
                <a:spcPts val="0"/>
              </a:spcAft>
              <a:buClr>
                <a:srgbClr val="9E9E9E"/>
              </a:buClr>
              <a:buSzPts val="1412"/>
              <a:buFont typeface="Arial"/>
              <a:buNone/>
              <a:defRPr sz="1412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457200" y="1200155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648200" y="1200155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457201" y="1151338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None/>
              <a:defRPr sz="1588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4645034" y="1151338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None/>
              <a:defRPr sz="1588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4"/>
          </p:nvPr>
        </p:nvSpPr>
        <p:spPr>
          <a:xfrm>
            <a:off x="4645034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">
            <a:alphaModFix/>
          </a:blip>
          <a:srcRect l="5954" r="5674"/>
          <a:stretch/>
        </p:blipFill>
        <p:spPr>
          <a:xfrm>
            <a:off x="0" y="-8056"/>
            <a:ext cx="9144002" cy="51740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319" y="1711921"/>
            <a:ext cx="9142800" cy="1687200"/>
          </a:xfrm>
          <a:prstGeom prst="rect">
            <a:avLst/>
          </a:prstGeom>
          <a:solidFill>
            <a:schemeClr val="dk1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00" y="4534200"/>
            <a:ext cx="727612" cy="45939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0" y="4665338"/>
            <a:ext cx="9144000" cy="484800"/>
          </a:xfrm>
          <a:prstGeom prst="rect">
            <a:avLst/>
          </a:prstGeom>
          <a:solidFill>
            <a:srgbClr val="01216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3093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5"/>
          <p:cNvCxnSpPr/>
          <p:nvPr/>
        </p:nvCxnSpPr>
        <p:spPr>
          <a:xfrm>
            <a:off x="1152639" y="4756792"/>
            <a:ext cx="0" cy="291300"/>
          </a:xfrm>
          <a:prstGeom prst="straightConnector1">
            <a:avLst/>
          </a:prstGeom>
          <a:noFill/>
          <a:ln w="222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Google Shape;22;p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6374" y="4756800"/>
            <a:ext cx="461832" cy="291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eoSwiss/fast-barnes-py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eoSwiss/fast-barnes-p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rojectpythia.org/abou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foundations.projectpythia.org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hyperlink" Target="https://projectpythia.org/resource-gallery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hyperlink" Target="https://cookbooks.projectpythia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157025" y="1884375"/>
            <a:ext cx="8636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PROJECT PYTHIA</a:t>
            </a:r>
            <a:b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Introduction: all about Pythia and Cookbooks</a:t>
            </a:r>
          </a:p>
        </p:txBody>
      </p:sp>
      <p:sp>
        <p:nvSpPr>
          <p:cNvPr id="64" name="Google Shape;64;p16"/>
          <p:cNvSpPr txBox="1"/>
          <p:nvPr/>
        </p:nvSpPr>
        <p:spPr>
          <a:xfrm>
            <a:off x="2855126" y="4794731"/>
            <a:ext cx="34338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en" b="1" dirty="0">
                <a:solidFill>
                  <a:srgbClr val="43434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9 AUGUST 2023</a:t>
            </a:r>
            <a:endParaRPr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2996086" y="4291849"/>
            <a:ext cx="3151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 descr="A picture containing transport, whee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6" y="65622"/>
            <a:ext cx="1066624" cy="107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5066" y="291667"/>
            <a:ext cx="1742218" cy="53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5975" y="162501"/>
            <a:ext cx="668164" cy="10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4475" y="135512"/>
            <a:ext cx="964724" cy="93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715013" y="2531011"/>
            <a:ext cx="7772400" cy="102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71" dirty="0">
                <a:latin typeface="Calibri" panose="020F0502020204030204" pitchFamily="34" charset="0"/>
                <a:cs typeface="Calibri" panose="020F0502020204030204" pitchFamily="34" charset="0"/>
              </a:rPr>
              <a:t>Why Cookbooks?</a:t>
            </a:r>
            <a:endParaRPr sz="487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71" i="1" dirty="0">
                <a:latin typeface="Calibri" panose="020F0502020204030204" pitchFamily="34" charset="0"/>
                <a:cs typeface="Calibri" panose="020F0502020204030204" pitchFamily="34" charset="0"/>
              </a:rPr>
              <a:t>What problems are Cookbooks trying to solve?</a:t>
            </a:r>
            <a:endParaRPr sz="267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28975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1" dirty="0">
                <a:latin typeface="Calibri" panose="020F0502020204030204" pitchFamily="34" charset="0"/>
                <a:cs typeface="Calibri" panose="020F0502020204030204" pitchFamily="34" charset="0"/>
              </a:rPr>
              <a:t>What problems are Cookbooks trying to solve?</a:t>
            </a:r>
            <a:endParaRPr sz="23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571200" y="803775"/>
            <a:ext cx="6096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err="1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700" b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are awesome, but…</a:t>
            </a:r>
            <a:endParaRPr sz="1700" b="1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249475" y="1481500"/>
            <a:ext cx="8241000" cy="29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6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Ambiguity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</a:t>
            </a:r>
            <a:r>
              <a:rPr lang="en" sz="1450" dirty="0" err="1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don’t fully describe their own execution environment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Obsolescence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most Notebooks found “in the wild” will not run and/or will not reproduce themselves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Collaboration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Notebooks don’t play very well with GitHub pull requests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Findable and Accessible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using Notebooks to share knowledge about scientific workflows requires an audience!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Scalability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tutorials that run in a limited sandbox don’t offer clearest paths to doing new science on real data 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34950" algn="l" rtl="0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00"/>
              <a:buFont typeface="Helvetica Neue"/>
              <a:buChar char="●"/>
            </a:pPr>
            <a:endParaRPr sz="10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428975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1" dirty="0">
                <a:latin typeface="Calibri" panose="020F0502020204030204" pitchFamily="34" charset="0"/>
                <a:cs typeface="Calibri" panose="020F0502020204030204" pitchFamily="34" charset="0"/>
              </a:rPr>
              <a:t>What problems are Cookbooks trying to solve?</a:t>
            </a:r>
            <a:endParaRPr sz="23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571200" y="803775"/>
            <a:ext cx="6096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err="1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700" b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are awesome, but…</a:t>
            </a:r>
            <a:endParaRPr sz="1700" b="1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249475" y="1481500"/>
            <a:ext cx="8241000" cy="86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6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Ambiguity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</a:t>
            </a:r>
            <a:r>
              <a:rPr lang="en" sz="1450" dirty="0" err="1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don’t fully describe their own execution environment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100" y="2196722"/>
            <a:ext cx="2520199" cy="5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100" y="2993800"/>
            <a:ext cx="2404500" cy="7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4167925" y="2406775"/>
            <a:ext cx="38541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 great tool for packaging Notebooks and </a:t>
            </a:r>
            <a:r>
              <a:rPr lang="en" sz="11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conda</a:t>
            </a:r>
            <a:r>
              <a:rPr lang="en" sz="11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environment descriptions into easy-to-navigate Web pages, with Binder links for execution</a:t>
            </a:r>
            <a:endParaRPr sz="11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428975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1" dirty="0">
                <a:latin typeface="Calibri" panose="020F0502020204030204" pitchFamily="34" charset="0"/>
                <a:cs typeface="Calibri" panose="020F0502020204030204" pitchFamily="34" charset="0"/>
              </a:rPr>
              <a:t>What problems are Cookbooks trying to solve?</a:t>
            </a:r>
            <a:endParaRPr sz="23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571200" y="803775"/>
            <a:ext cx="6096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err="1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700" b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are awesome, but…</a:t>
            </a:r>
            <a:endParaRPr sz="1700" b="1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249475" y="1481500"/>
            <a:ext cx="82410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Obsolescence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most Notebooks found “in the wild” will not run and/or will not reproduce themselves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34950" algn="l" rtl="0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00"/>
              <a:buFont typeface="Helvetica Neue"/>
              <a:buChar char="●"/>
            </a:pPr>
            <a:endParaRPr sz="10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275" y="2817725"/>
            <a:ext cx="3291825" cy="8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4826000" y="2806413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We need a CI service that can perform regular “health-checking” of notebook code!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28975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1" dirty="0">
                <a:latin typeface="Calibri" panose="020F0502020204030204" pitchFamily="34" charset="0"/>
                <a:cs typeface="Calibri" panose="020F0502020204030204" pitchFamily="34" charset="0"/>
              </a:rPr>
              <a:t>What problems are Cookbooks trying to solve?</a:t>
            </a:r>
            <a:endParaRPr sz="23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571200" y="803775"/>
            <a:ext cx="6096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err="1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700" b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are awesome, but…</a:t>
            </a:r>
            <a:endParaRPr sz="1700" b="1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49475" y="1481500"/>
            <a:ext cx="82410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6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chemeClr val="lt1"/>
                </a:solidFill>
                <a:highlight>
                  <a:schemeClr val="lt1"/>
                </a:highlight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Ambiguity</a:t>
            </a:r>
            <a:r>
              <a:rPr lang="en" sz="1450" dirty="0">
                <a:solidFill>
                  <a:schemeClr val="lt1"/>
                </a:solidFill>
                <a:highlight>
                  <a:schemeClr val="lt1"/>
                </a:highlight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</a:t>
            </a:r>
            <a:r>
              <a:rPr lang="en" sz="1450" dirty="0" err="1">
                <a:solidFill>
                  <a:schemeClr val="lt1"/>
                </a:solidFill>
                <a:highlight>
                  <a:schemeClr val="lt1"/>
                </a:highlight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450" dirty="0">
                <a:solidFill>
                  <a:schemeClr val="lt1"/>
                </a:solidFill>
                <a:highlight>
                  <a:schemeClr val="lt1"/>
                </a:highlight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don’t fully describe their own execution environment</a:t>
            </a:r>
            <a:endParaRPr sz="1450" dirty="0">
              <a:solidFill>
                <a:schemeClr val="lt1"/>
              </a:solidFill>
              <a:highlight>
                <a:schemeClr val="lt1"/>
              </a:highlight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chemeClr val="lt1"/>
                </a:solidFill>
                <a:highlight>
                  <a:schemeClr val="lt1"/>
                </a:highlight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Obsolescence</a:t>
            </a:r>
            <a:r>
              <a:rPr lang="en" sz="1450" dirty="0">
                <a:solidFill>
                  <a:schemeClr val="lt1"/>
                </a:solidFill>
                <a:highlight>
                  <a:schemeClr val="lt1"/>
                </a:highlight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most Notebooks found “in the wild” will not run and/or will not reproduce themselves</a:t>
            </a:r>
            <a:endParaRPr sz="1450" dirty="0">
              <a:solidFill>
                <a:schemeClr val="lt1"/>
              </a:solidFill>
              <a:highlight>
                <a:schemeClr val="lt1"/>
              </a:highlight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Collaboration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Notebooks don’t play very well with GitHub pull requests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34950" algn="l" rtl="0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00"/>
              <a:buFont typeface="Helvetica Neue"/>
              <a:buChar char="●"/>
            </a:pPr>
            <a:endParaRPr sz="10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75" y="3140525"/>
            <a:ext cx="2366751" cy="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1875" y="3227124"/>
            <a:ext cx="1710725" cy="4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5188375" y="3140525"/>
            <a:ext cx="3623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 dirty="0">
                <a:latin typeface="Calibri" panose="020F0502020204030204" pitchFamily="34" charset="0"/>
                <a:cs typeface="Calibri" panose="020F0502020204030204" pitchFamily="34" charset="0"/>
              </a:rPr>
              <a:t>We need to execute notebooks and generate + deploy a preview of the rendered book to facilitate review and merge cycles</a:t>
            </a:r>
            <a:endParaRPr sz="13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428975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1" dirty="0">
                <a:latin typeface="Calibri" panose="020F0502020204030204" pitchFamily="34" charset="0"/>
                <a:cs typeface="Calibri" panose="020F0502020204030204" pitchFamily="34" charset="0"/>
              </a:rPr>
              <a:t>What problems are Cookbooks trying to solve?</a:t>
            </a:r>
            <a:endParaRPr sz="23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571200" y="803775"/>
            <a:ext cx="6096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err="1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700" b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are awesome, but…</a:t>
            </a:r>
            <a:endParaRPr sz="1700" b="1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249475" y="973100"/>
            <a:ext cx="5046300" cy="368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6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Ambiguity</a:t>
            </a:r>
            <a:r>
              <a:rPr lang="en" sz="145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</a:t>
            </a:r>
            <a:r>
              <a:rPr lang="en" sz="1450" dirty="0" err="1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45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don’t fully describe their own execution environment</a:t>
            </a:r>
            <a:endParaRPr sz="1450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Obsolescence</a:t>
            </a:r>
            <a:r>
              <a:rPr lang="en" sz="145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most Notebooks found “in the wild” will not run and/or will not reproduce themselves</a:t>
            </a:r>
            <a:endParaRPr sz="1450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Collaboration</a:t>
            </a:r>
            <a:r>
              <a:rPr lang="en" sz="145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Notebooks don’t play very well with GitHub pull requests</a:t>
            </a:r>
            <a:endParaRPr sz="1450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Findable and Accessible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using Notebooks to share knowledge about scientific workflows requires an audience!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34950" algn="l" rtl="0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00"/>
              <a:buFont typeface="Helvetica Neue"/>
              <a:buChar char="●"/>
            </a:pPr>
            <a:endParaRPr sz="10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835375" y="3815650"/>
            <a:ext cx="484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alibri" panose="020F0502020204030204" pitchFamily="34" charset="0"/>
                <a:cs typeface="Calibri" panose="020F0502020204030204" pitchFamily="34" charset="0"/>
              </a:rPr>
              <a:t>We should have a community repository for sharing workflows! And it should be organized and filterable</a:t>
            </a:r>
            <a:endParaRPr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251" y="1446487"/>
            <a:ext cx="2813550" cy="597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28975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1" dirty="0">
                <a:latin typeface="Calibri" panose="020F0502020204030204" pitchFamily="34" charset="0"/>
                <a:cs typeface="Calibri" panose="020F0502020204030204" pitchFamily="34" charset="0"/>
              </a:rPr>
              <a:t>What problems are Cookbooks trying to solve?</a:t>
            </a:r>
            <a:endParaRPr sz="23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571200" y="803775"/>
            <a:ext cx="6096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err="1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700" b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are awesome, but…</a:t>
            </a:r>
            <a:endParaRPr sz="1700" b="1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249475" y="1481500"/>
            <a:ext cx="8241000" cy="29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6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Ambiguity</a:t>
            </a:r>
            <a:r>
              <a:rPr lang="en" sz="145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</a:t>
            </a:r>
            <a:r>
              <a:rPr lang="en" sz="1450" dirty="0" err="1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Jupyter</a:t>
            </a:r>
            <a:r>
              <a:rPr lang="en" sz="145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notebooks don’t fully describe their own execution environment</a:t>
            </a:r>
            <a:endParaRPr sz="1450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Obsolescence</a:t>
            </a:r>
            <a:r>
              <a:rPr lang="en" sz="145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most Notebooks found “in the wild” will not run and/or will not reproduce themselves</a:t>
            </a:r>
            <a:endParaRPr sz="1450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Collaboration</a:t>
            </a:r>
            <a:r>
              <a:rPr lang="en" sz="145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Notebooks don’t play very well with GitHub pull requests</a:t>
            </a:r>
            <a:endParaRPr sz="1450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Findable and Accessible</a:t>
            </a:r>
            <a:r>
              <a:rPr lang="en" sz="145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using Notebooks to share knowledge about scientific workflows requires an audience!</a:t>
            </a:r>
            <a:endParaRPr sz="1450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Helvetica Neue"/>
              <a:buChar char="●"/>
            </a:pPr>
            <a:r>
              <a:rPr lang="en" sz="1450" b="1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Scalability</a:t>
            </a:r>
            <a:r>
              <a:rPr lang="en" sz="1450" dirty="0">
                <a:solidFill>
                  <a:srgbClr val="22222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: tutorials that run in a limited sandbox don’t offer clearest paths to doing new science on real data </a:t>
            </a:r>
            <a:endParaRPr sz="145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34950" algn="l" rtl="0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00"/>
              <a:buFont typeface="Helvetica Neue"/>
              <a:buChar char="●"/>
            </a:pPr>
            <a:endParaRPr sz="100" dirty="0">
              <a:solidFill>
                <a:srgbClr val="22222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682975" y="1986850"/>
            <a:ext cx="484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alibri" panose="020F0502020204030204" pitchFamily="34" charset="0"/>
                <a:cs typeface="Calibri" panose="020F0502020204030204" pitchFamily="34" charset="0"/>
              </a:rPr>
              <a:t>We need to be able to route notebook execution to the appropriate compute resource for its content!</a:t>
            </a:r>
            <a:endParaRPr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875" y="1362525"/>
            <a:ext cx="1063625" cy="102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773" y="2431825"/>
            <a:ext cx="2329576" cy="7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428975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70" dirty="0">
                <a:latin typeface="Calibri" panose="020F0502020204030204" pitchFamily="34" charset="0"/>
                <a:cs typeface="Calibri" panose="020F0502020204030204" pitchFamily="34" charset="0"/>
              </a:rPr>
              <a:t>Pythia Cookbooks, a complete pipeline for reproducible, self-publishing notebooks</a:t>
            </a:r>
            <a:endParaRPr sz="197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900" y="937975"/>
            <a:ext cx="1271251" cy="110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687" y="1393250"/>
            <a:ext cx="1550451" cy="4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7075" y="1165000"/>
            <a:ext cx="1475889" cy="8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1125" y="1393238"/>
            <a:ext cx="2416949" cy="5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125" y="1136800"/>
            <a:ext cx="926300" cy="12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1072450" y="2096350"/>
            <a:ext cx="3551400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Got a cool workflow to demonstrate?</a:t>
            </a:r>
            <a:endParaRPr sz="1100" b="1" i="1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Clone the Cookbook Template repo</a:t>
            </a:r>
            <a:endParaRPr sz="1100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Commit some unexecuted notebooks</a:t>
            </a:r>
            <a:endParaRPr sz="1100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Edit a short list of config files:</a:t>
            </a:r>
            <a:endParaRPr sz="1100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TOC for the book</a:t>
            </a:r>
            <a:endParaRPr sz="1100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URL for the appropriate </a:t>
            </a:r>
            <a:r>
              <a:rPr lang="en" sz="1100" dirty="0" err="1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BinderHub</a:t>
            </a: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service </a:t>
            </a:r>
            <a:endParaRPr sz="1100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dirty="0" err="1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environment.yml</a:t>
            </a: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for dependencies</a:t>
            </a:r>
            <a:endParaRPr sz="1100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Switch on GitHub pages for your repo</a:t>
            </a:r>
            <a:endParaRPr sz="1100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b="1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That’s it!</a:t>
            </a: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Your Cookbook should build and publish itself, with previews for all PRs</a:t>
            </a:r>
            <a:endParaRPr sz="3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4848575" y="2571750"/>
            <a:ext cx="3681300" cy="111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Want to host your Cookbook on the Pythia Gallery?</a:t>
            </a:r>
            <a:endParaRPr sz="1100" b="1" i="1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Transfer the repo to the </a:t>
            </a:r>
            <a:r>
              <a:rPr lang="en" sz="1100" dirty="0" err="1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ProjectPythia</a:t>
            </a: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org</a:t>
            </a:r>
            <a:endParaRPr sz="1100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100"/>
              <a:buFont typeface="Helvetica Neue"/>
              <a:buChar char="●"/>
            </a:pPr>
            <a:r>
              <a:rPr lang="en" sz="1100" dirty="0">
                <a:solidFill>
                  <a:srgbClr val="4C4C4C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Open a PR on the cookbook-gallery with some simple filter tags (or just reach out!)</a:t>
            </a:r>
            <a:endParaRPr sz="1100" dirty="0">
              <a:solidFill>
                <a:srgbClr val="4C4C4C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Radar Cookbook Improvements: Including the Rest of the Ecosystem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65">
              <a:solidFill>
                <a:srgbClr val="9E9E9E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</a:pPr>
            <a:endParaRPr sz="1765">
              <a:solidFill>
                <a:srgbClr val="9E9E9E"/>
              </a:solidFill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1191625" y="4766138"/>
            <a:ext cx="37908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6" y="1145401"/>
            <a:ext cx="6402202" cy="35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425" y="1955426"/>
            <a:ext cx="3905700" cy="1302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9"/>
          <p:cNvGrpSpPr/>
          <p:nvPr/>
        </p:nvGrpSpPr>
        <p:grpSpPr>
          <a:xfrm>
            <a:off x="5867050" y="869375"/>
            <a:ext cx="3363717" cy="3814743"/>
            <a:chOff x="5867050" y="869375"/>
            <a:chExt cx="3363717" cy="3814743"/>
          </a:xfrm>
        </p:grpSpPr>
        <p:grpSp>
          <p:nvGrpSpPr>
            <p:cNvPr id="92" name="Google Shape;92;p19"/>
            <p:cNvGrpSpPr/>
            <p:nvPr/>
          </p:nvGrpSpPr>
          <p:grpSpPr>
            <a:xfrm>
              <a:off x="5867050" y="869375"/>
              <a:ext cx="2026175" cy="3569863"/>
              <a:chOff x="6190500" y="902725"/>
              <a:chExt cx="2026175" cy="3569863"/>
            </a:xfrm>
          </p:grpSpPr>
          <p:pic>
            <p:nvPicPr>
              <p:cNvPr id="93" name="Google Shape;93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90500" y="3358163"/>
                <a:ext cx="194310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264175" y="902725"/>
                <a:ext cx="952500" cy="952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" name="Google Shape;95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69918" y="3123243"/>
              <a:ext cx="1560850" cy="15608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0803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30">
            <a:extLst>
              <a:ext uri="{FF2B5EF4-FFF2-40B4-BE49-F238E27FC236}">
                <a16:creationId xmlns:a16="http://schemas.microsoft.com/office/drawing/2014/main" id="{A0BE1C3B-A843-362D-843D-275E55D7C5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975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1" dirty="0">
                <a:latin typeface="Calibri" panose="020F0502020204030204" pitchFamily="34" charset="0"/>
                <a:cs typeface="Calibri" panose="020F0502020204030204" pitchFamily="34" charset="0"/>
              </a:rPr>
              <a:t>Example workflow – 2D objective analysis CSAPR2 RHI sweep</a:t>
            </a:r>
            <a:endParaRPr sz="23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31FDF4A-8ECB-75FB-27A3-54E847AC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60" y="1063379"/>
            <a:ext cx="6659499" cy="35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0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15013" y="2531011"/>
            <a:ext cx="7772400" cy="102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71" dirty="0">
                <a:latin typeface="Calibri" panose="020F0502020204030204" pitchFamily="34" charset="0"/>
                <a:cs typeface="Calibri" panose="020F0502020204030204" pitchFamily="34" charset="0"/>
              </a:rPr>
              <a:t>Project Pythia</a:t>
            </a:r>
            <a:endParaRPr sz="487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71" i="1" dirty="0">
                <a:latin typeface="Calibri" panose="020F0502020204030204" pitchFamily="34" charset="0"/>
                <a:cs typeface="Calibri" panose="020F0502020204030204" pitchFamily="34" charset="0"/>
              </a:rPr>
              <a:t>what, why, where is it headed?</a:t>
            </a:r>
            <a:endParaRPr sz="327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CF6492-1C78-397F-DE1A-22AF50B3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516" y="0"/>
            <a:ext cx="4631303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D6F246B-74FD-3BEB-90F4-1DE84D15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734195"/>
            <a:ext cx="7772400" cy="29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ocument with text and numbers&#10;&#10;Description automatically generated">
            <a:extLst>
              <a:ext uri="{FF2B5EF4-FFF2-40B4-BE49-F238E27FC236}">
                <a16:creationId xmlns:a16="http://schemas.microsoft.com/office/drawing/2014/main" id="{649371C9-7CA8-C65C-EE59-B7C8EACA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153208"/>
            <a:ext cx="8055864" cy="4256623"/>
          </a:xfrm>
          <a:prstGeom prst="rect">
            <a:avLst/>
          </a:prstGeom>
        </p:spPr>
      </p:pic>
      <p:sp>
        <p:nvSpPr>
          <p:cNvPr id="7" name="Google Shape;138;p24">
            <a:extLst>
              <a:ext uri="{FF2B5EF4-FFF2-40B4-BE49-F238E27FC236}">
                <a16:creationId xmlns:a16="http://schemas.microsoft.com/office/drawing/2014/main" id="{E082524D-8710-15C4-8E05-2A528883BE7C}"/>
              </a:ext>
            </a:extLst>
          </p:cNvPr>
          <p:cNvSpPr txBox="1"/>
          <p:nvPr/>
        </p:nvSpPr>
        <p:spPr>
          <a:xfrm>
            <a:off x="5213397" y="1458560"/>
            <a:ext cx="7283444" cy="441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u="sng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  <a:hlinkClick r:id="rId3"/>
              </a:rPr>
              <a:t>https://github.com/MeteoSwiss/fast-barnes-py</a:t>
            </a:r>
            <a:r>
              <a:rPr lang="en-US" sz="1450" u="sng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954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B3CE-5D2B-74B7-A45A-DD3BB300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852A10C1-7CAC-C669-BD96-645D9ACB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50" y="82296"/>
            <a:ext cx="5746499" cy="45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paper&#10;&#10;Description automatically generated">
            <a:extLst>
              <a:ext uri="{FF2B5EF4-FFF2-40B4-BE49-F238E27FC236}">
                <a16:creationId xmlns:a16="http://schemas.microsoft.com/office/drawing/2014/main" id="{797435EC-CAF4-754C-89A3-351AE550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78"/>
          <a:stretch/>
        </p:blipFill>
        <p:spPr>
          <a:xfrm>
            <a:off x="829795" y="907930"/>
            <a:ext cx="7484409" cy="2557645"/>
          </a:xfrm>
          <a:prstGeom prst="rect">
            <a:avLst/>
          </a:prstGeom>
        </p:spPr>
      </p:pic>
      <p:sp>
        <p:nvSpPr>
          <p:cNvPr id="6" name="Google Shape;138;p24">
            <a:extLst>
              <a:ext uri="{FF2B5EF4-FFF2-40B4-BE49-F238E27FC236}">
                <a16:creationId xmlns:a16="http://schemas.microsoft.com/office/drawing/2014/main" id="{F19C5E15-00AD-5CC5-2EA5-C707FAD7E847}"/>
              </a:ext>
            </a:extLst>
          </p:cNvPr>
          <p:cNvSpPr txBox="1"/>
          <p:nvPr/>
        </p:nvSpPr>
        <p:spPr>
          <a:xfrm>
            <a:off x="656081" y="3579936"/>
            <a:ext cx="7831836" cy="441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u="sng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  <a:hlinkClick r:id="rId3"/>
              </a:rPr>
              <a:t>https://projectpythia.org/radar-cookbook/notebooks/example-workflows</a:t>
            </a:r>
            <a:r>
              <a:rPr lang="en-US" sz="1450" u="sng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/</a:t>
            </a:r>
            <a:r>
              <a:rPr lang="en-US" sz="1450" u="sng" dirty="0" err="1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echo_top_height.html</a:t>
            </a:r>
            <a:r>
              <a:rPr lang="en-US" sz="1450" u="sng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70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71" dirty="0">
                <a:latin typeface="Calibri" panose="020F0502020204030204" pitchFamily="34" charset="0"/>
                <a:cs typeface="Calibri" panose="020F0502020204030204" pitchFamily="34" charset="0"/>
              </a:rPr>
              <a:t>Project motivation</a:t>
            </a:r>
            <a:endParaRPr sz="32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5500" y="1620250"/>
            <a:ext cx="8749500" cy="323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3375" algn="l" rtl="0">
              <a:spcBef>
                <a:spcPts val="42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AutoNum type="arabicPeriod"/>
            </a:pPr>
            <a:r>
              <a:rPr lang="en" sz="165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Geoscience community moving to open source software and cloud computing for analysis to better support open, reproducible science</a:t>
            </a:r>
            <a:endParaRPr sz="165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33375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AutoNum type="arabicPeriod"/>
            </a:pPr>
            <a:r>
              <a:rPr lang="en" sz="165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Python ecosystem, cloud computing are complex and dynamic environments</a:t>
            </a:r>
            <a:endParaRPr sz="165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33375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AutoNum type="arabicPeriod"/>
            </a:pPr>
            <a:r>
              <a:rPr lang="en" sz="165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Geoscientists are not computer scientists</a:t>
            </a:r>
            <a:endParaRPr sz="165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33375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50"/>
              <a:buFont typeface="Arial"/>
              <a:buAutoNum type="arabicPeriod"/>
            </a:pPr>
            <a:r>
              <a:rPr lang="en" sz="165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Little training material exists that is focused specifically on needs of geoscientists</a:t>
            </a:r>
            <a:endParaRPr sz="165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1" dirty="0">
                <a:latin typeface="Calibri" panose="020F0502020204030204" pitchFamily="34" charset="0"/>
                <a:cs typeface="Calibri" panose="020F0502020204030204" pitchFamily="34" charset="0"/>
              </a:rPr>
              <a:t>… but which package should I use?</a:t>
            </a:r>
            <a:endParaRPr sz="29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63375"/>
            <a:ext cx="6680448" cy="339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6317525" y="41849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Image credit: </a:t>
            </a: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VanderPlas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, 2017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71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" sz="2171" u="sng" dirty="0">
                <a:latin typeface="Calibri" panose="020F0502020204030204" pitchFamily="34" charset="0"/>
                <a:cs typeface="Calibri" panose="020F0502020204030204" pitchFamily="34" charset="0"/>
              </a:rPr>
              <a:t>Community</a:t>
            </a:r>
            <a:r>
              <a:rPr lang="en" sz="2171" dirty="0">
                <a:latin typeface="Calibri" panose="020F0502020204030204" pitchFamily="34" charset="0"/>
                <a:cs typeface="Calibri" panose="020F0502020204030204" pitchFamily="34" charset="0"/>
              </a:rPr>
              <a:t> Learning Resource for </a:t>
            </a:r>
            <a:r>
              <a:rPr lang="en" sz="2171" u="sng" dirty="0">
                <a:latin typeface="Calibri" panose="020F0502020204030204" pitchFamily="34" charset="0"/>
                <a:cs typeface="Calibri" panose="020F0502020204030204" pitchFamily="34" charset="0"/>
              </a:rPr>
              <a:t>Geoscientists</a:t>
            </a:r>
            <a:endParaRPr sz="217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0" y="1294800"/>
            <a:ext cx="5950423" cy="25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5916525" y="1941700"/>
            <a:ext cx="31383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goto</a:t>
            </a:r>
            <a:r>
              <a:rPr lang="en" sz="1300" dirty="0">
                <a:latin typeface="Calibri" panose="020F0502020204030204" pitchFamily="34" charset="0"/>
                <a:cs typeface="Calibri" panose="020F0502020204030204" pitchFamily="34" charset="0"/>
              </a:rPr>
              <a:t> resource for learning the </a:t>
            </a:r>
            <a:r>
              <a:rPr lang="en" sz="1300" i="1" dirty="0">
                <a:latin typeface="Calibri" panose="020F0502020204030204" pitchFamily="34" charset="0"/>
                <a:cs typeface="Calibri" panose="020F0502020204030204" pitchFamily="34" charset="0"/>
              </a:rPr>
              <a:t>Scientific Python Ecosystem</a:t>
            </a:r>
            <a:endParaRPr sz="13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>
                <a:latin typeface="Calibri" panose="020F0502020204030204" pitchFamily="34" charset="0"/>
                <a:cs typeface="Calibri" panose="020F0502020204030204" pitchFamily="34" charset="0"/>
              </a:rPr>
              <a:t>Geoscience focused</a:t>
            </a: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>
                <a:latin typeface="Calibri" panose="020F0502020204030204" pitchFamily="34" charset="0"/>
                <a:cs typeface="Calibri" panose="020F0502020204030204" pitchFamily="34" charset="0"/>
              </a:rPr>
              <a:t>From beginner to the power user</a:t>
            </a: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>
                <a:latin typeface="Calibri" panose="020F0502020204030204" pitchFamily="34" charset="0"/>
                <a:cs typeface="Calibri" panose="020F0502020204030204" pitchFamily="34" charset="0"/>
              </a:rPr>
              <a:t>Tutorials, videos, examples, on-line courses, and sample data</a:t>
            </a: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>
                <a:latin typeface="Calibri" panose="020F0502020204030204" pitchFamily="34" charset="0"/>
                <a:cs typeface="Calibri" panose="020F0502020204030204" pitchFamily="34" charset="0"/>
              </a:rPr>
              <a:t>Community owned</a:t>
            </a: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1" dirty="0">
                <a:latin typeface="Calibri" panose="020F0502020204030204" pitchFamily="34" charset="0"/>
                <a:cs typeface="Calibri" panose="020F0502020204030204" pitchFamily="34" charset="0"/>
              </a:rPr>
              <a:t>Why “Pythia”?</a:t>
            </a:r>
            <a:endParaRPr sz="29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311575" y="1874575"/>
            <a:ext cx="8116800" cy="174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i="1" dirty="0">
                <a:latin typeface="Calibri" panose="020F0502020204030204" pitchFamily="34" charset="0"/>
                <a:cs typeface="Calibri" panose="020F0502020204030204" pitchFamily="34" charset="0"/>
              </a:rPr>
              <a:t>In ancient Greek mythology, the god Apollo is said to have slain the monstrous Python. Apollo’s temple was later served by the Oracle of Delphi, who was known as the Pythia.</a:t>
            </a:r>
            <a:endParaRPr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" sz="1600" i="1" dirty="0">
                <a:latin typeface="Calibri" panose="020F0502020204030204" pitchFamily="34" charset="0"/>
                <a:cs typeface="Calibri" panose="020F0502020204030204" pitchFamily="34" charset="0"/>
              </a:rPr>
              <a:t>Like the Oracle of old, Project Pythia will help you make sense of things that seem mysterious. We will not, however, slay your Python, but instead help you improve it – and help you to help others do the same!</a:t>
            </a:r>
            <a:endParaRPr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2590800" y="36463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https://projectpythia.org/about.html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1" dirty="0">
                <a:latin typeface="Calibri" panose="020F0502020204030204" pitchFamily="34" charset="0"/>
                <a:cs typeface="Calibri" panose="020F0502020204030204" pitchFamily="34" charset="0"/>
              </a:rPr>
              <a:t>The Foundations book</a:t>
            </a:r>
            <a:endParaRPr sz="29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25" y="888404"/>
            <a:ext cx="4212886" cy="377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4572000" y="1642525"/>
            <a:ext cx="5273100" cy="51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 u="sng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  <a:hlinkClick r:id="rId5"/>
              </a:rPr>
              <a:t>https://foundations.projectpythia.org/</a:t>
            </a:r>
            <a:endParaRPr sz="1850" u="sng" dirty="0">
              <a:solidFill>
                <a:schemeClr val="hlink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4803425" y="2273050"/>
            <a:ext cx="3955500" cy="15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latin typeface="Calibri" panose="020F0502020204030204" pitchFamily="34" charset="0"/>
                <a:cs typeface="Calibri" panose="020F0502020204030204" pitchFamily="34" charset="0"/>
              </a:rPr>
              <a:t>A comprehensive set of tutorials covering the </a:t>
            </a:r>
            <a:r>
              <a:rPr lang="en" sz="1100" b="1" i="1" dirty="0">
                <a:latin typeface="Calibri" panose="020F0502020204030204" pitchFamily="34" charset="0"/>
                <a:cs typeface="Calibri" panose="020F0502020204030204" pitchFamily="34" charset="0"/>
              </a:rPr>
              <a:t>foundational skills</a:t>
            </a:r>
            <a:r>
              <a:rPr lang="en" sz="1100" i="1" dirty="0">
                <a:latin typeface="Calibri" panose="020F0502020204030204" pitchFamily="34" charset="0"/>
                <a:cs typeface="Calibri" panose="020F0502020204030204" pitchFamily="34" charset="0"/>
              </a:rPr>
              <a:t> needed to get started with computing in the open-source Python ecosystem. </a:t>
            </a:r>
            <a:endParaRPr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i="1" dirty="0">
                <a:latin typeface="Calibri" panose="020F0502020204030204" pitchFamily="34" charset="0"/>
                <a:cs typeface="Calibri" panose="020F0502020204030204" pitchFamily="34" charset="0"/>
              </a:rPr>
              <a:t>Serve as common references for more advanced and domain-specific </a:t>
            </a:r>
            <a:r>
              <a:rPr lang="en" sz="1100" b="1" i="1" dirty="0">
                <a:latin typeface="Calibri" panose="020F0502020204030204" pitchFamily="34" charset="0"/>
                <a:cs typeface="Calibri" panose="020F0502020204030204" pitchFamily="34" charset="0"/>
              </a:rPr>
              <a:t>Cookbooks</a:t>
            </a:r>
            <a:endParaRPr sz="11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i="1" dirty="0">
                <a:latin typeface="Calibri" panose="020F0502020204030204" pitchFamily="34" charset="0"/>
                <a:cs typeface="Calibri" panose="020F0502020204030204" pitchFamily="34" charset="0"/>
              </a:rPr>
              <a:t>All tutorials are </a:t>
            </a:r>
            <a:r>
              <a:rPr lang="en" sz="11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Binderized</a:t>
            </a:r>
            <a:r>
              <a:rPr lang="en" sz="1100" i="1" dirty="0">
                <a:latin typeface="Calibri" panose="020F0502020204030204" pitchFamily="34" charset="0"/>
                <a:cs typeface="Calibri" panose="020F0502020204030204" pitchFamily="34" charset="0"/>
              </a:rPr>
              <a:t> for exploratory learning</a:t>
            </a:r>
            <a:endParaRPr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428975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1" dirty="0">
                <a:latin typeface="Calibri" panose="020F0502020204030204" pitchFamily="34" charset="0"/>
                <a:cs typeface="Calibri" panose="020F0502020204030204" pitchFamily="34" charset="0"/>
              </a:rPr>
              <a:t>The Resource Gallery</a:t>
            </a:r>
            <a:endParaRPr sz="29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4572000" y="1642525"/>
            <a:ext cx="5273100" cy="441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u="sng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  <a:hlinkClick r:id="rId4"/>
              </a:rPr>
              <a:t>https://projectpythia.org/resource-gallery.html</a:t>
            </a:r>
            <a:endParaRPr sz="1450" u="sng" dirty="0">
              <a:solidFill>
                <a:schemeClr val="hlink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3861950" y="2112025"/>
            <a:ext cx="4914000" cy="13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alibri" panose="020F0502020204030204" pitchFamily="34" charset="0"/>
                <a:cs typeface="Calibri" panose="020F0502020204030204" pitchFamily="34" charset="0"/>
              </a:rPr>
              <a:t>A curated, searchable, and extensible gallery of links to external learning resources</a:t>
            </a:r>
            <a:endParaRPr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i="1" dirty="0">
                <a:latin typeface="Calibri" panose="020F0502020204030204" pitchFamily="34" charset="0"/>
                <a:cs typeface="Calibri" panose="020F0502020204030204" pitchFamily="34" charset="0"/>
              </a:rPr>
              <a:t>An attempt to “beat Google” by gathering together relevant resources for the geosciences</a:t>
            </a:r>
            <a:endParaRPr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899704"/>
            <a:ext cx="3139340" cy="377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1" dirty="0">
                <a:latin typeface="Calibri" panose="020F0502020204030204" pitchFamily="34" charset="0"/>
                <a:cs typeface="Calibri" panose="020F0502020204030204" pitchFamily="34" charset="0"/>
              </a:rPr>
              <a:t>Pythia Cookbooks</a:t>
            </a:r>
            <a:endParaRPr sz="297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025" y="125200"/>
            <a:ext cx="1564725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3815650" y="939200"/>
            <a:ext cx="5273100" cy="45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  <a:hlinkClick r:id="rId4"/>
              </a:rPr>
              <a:t>https://cookbooks.projectpythia.org</a:t>
            </a:r>
            <a:endParaRPr sz="1550" u="sng" dirty="0">
              <a:solidFill>
                <a:schemeClr val="hlink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890150" y="1457250"/>
            <a:ext cx="4914000" cy="289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 dirty="0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Cookbooks are community-contributed collections of advanced or domain-specific tutorials and example workflows </a:t>
            </a:r>
            <a:endParaRPr sz="1150" i="1" dirty="0">
              <a:solidFill>
                <a:srgbClr val="191C1F"/>
              </a:solidFill>
              <a:highlight>
                <a:srgbClr val="D6DBE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i="1" dirty="0">
              <a:solidFill>
                <a:srgbClr val="191C1F"/>
              </a:solidFill>
              <a:highlight>
                <a:srgbClr val="D6DBE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 dirty="0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Essential features of Pythia Cookbooks:</a:t>
            </a:r>
            <a:endParaRPr sz="1150" i="1" dirty="0">
              <a:solidFill>
                <a:srgbClr val="191C1F"/>
              </a:solidFill>
              <a:highlight>
                <a:srgbClr val="D6DBE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C1F"/>
              </a:buClr>
              <a:buSzPts val="1150"/>
              <a:buChar char="➢"/>
            </a:pPr>
            <a:r>
              <a:rPr lang="en" sz="1150" i="1" dirty="0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explicitly build upon Foundations</a:t>
            </a:r>
            <a:endParaRPr sz="1150" i="1" dirty="0">
              <a:solidFill>
                <a:srgbClr val="191C1F"/>
              </a:solidFill>
              <a:highlight>
                <a:srgbClr val="D6DBE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C1F"/>
              </a:buClr>
              <a:buSzPts val="1150"/>
              <a:buChar char="➢"/>
            </a:pPr>
            <a:r>
              <a:rPr lang="en" sz="1150" i="1" dirty="0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Demonstrate real workflows on publicly available data</a:t>
            </a:r>
            <a:endParaRPr sz="1150" i="1" dirty="0">
              <a:solidFill>
                <a:srgbClr val="191C1F"/>
              </a:solidFill>
              <a:highlight>
                <a:srgbClr val="D6DBE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C1F"/>
              </a:buClr>
              <a:buSzPts val="1150"/>
              <a:buChar char="➢"/>
            </a:pPr>
            <a:r>
              <a:rPr lang="en" sz="1150" i="1" dirty="0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Backed by </a:t>
            </a:r>
            <a:r>
              <a:rPr lang="en" sz="1150" b="1" i="1" dirty="0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automated testing infrastructure</a:t>
            </a:r>
            <a:r>
              <a:rPr lang="en" sz="1150" i="1" dirty="0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to ensure that the example code “just works” and stays relevant</a:t>
            </a:r>
            <a:endParaRPr sz="1150" i="1" dirty="0">
              <a:solidFill>
                <a:srgbClr val="191C1F"/>
              </a:solidFill>
              <a:highlight>
                <a:srgbClr val="D6DBE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C1F"/>
              </a:buClr>
              <a:buSzPts val="1150"/>
              <a:buChar char="➢"/>
            </a:pPr>
            <a:r>
              <a:rPr lang="en" sz="1150" i="1" dirty="0" err="1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Binderized</a:t>
            </a:r>
            <a:r>
              <a:rPr lang="en" sz="1150" i="1" dirty="0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for interactive learning</a:t>
            </a:r>
            <a:endParaRPr sz="1150" i="1" dirty="0">
              <a:solidFill>
                <a:srgbClr val="191C1F"/>
              </a:solidFill>
              <a:highlight>
                <a:srgbClr val="D6DBE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 i="1" dirty="0">
                <a:solidFill>
                  <a:srgbClr val="191C1F"/>
                </a:solidFill>
                <a:highlight>
                  <a:srgbClr val="D6DBE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Cookbooks are meant to serve as starting points for new geoscience analysis using the Python stack</a:t>
            </a:r>
            <a:endParaRPr sz="1150" i="1" dirty="0">
              <a:solidFill>
                <a:srgbClr val="191C1F"/>
              </a:solidFill>
              <a:highlight>
                <a:srgbClr val="D6DBE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675" y="939204"/>
            <a:ext cx="3557151" cy="3640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Page: NCAR | UCAR - Gray Logo">
  <a:themeElements>
    <a:clrScheme name="NCAR UCAR">
      <a:dk1>
        <a:srgbClr val="000000"/>
      </a:dk1>
      <a:lt1>
        <a:srgbClr val="FFFFFF"/>
      </a:lt1>
      <a:dk2>
        <a:srgbClr val="1F3058"/>
      </a:dk2>
      <a:lt2>
        <a:srgbClr val="EEECE1"/>
      </a:lt2>
      <a:accent1>
        <a:srgbClr val="1A3141"/>
      </a:accent1>
      <a:accent2>
        <a:srgbClr val="456673"/>
      </a:accent2>
      <a:accent3>
        <a:srgbClr val="C45229"/>
      </a:accent3>
      <a:accent4>
        <a:srgbClr val="9F1B25"/>
      </a:accent4>
      <a:accent5>
        <a:srgbClr val="B36E25"/>
      </a:accent5>
      <a:accent6>
        <a:srgbClr val="555058"/>
      </a:accent6>
      <a:hlink>
        <a:srgbClr val="1F3058"/>
      </a:hlink>
      <a:folHlink>
        <a:srgbClr val="7C78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CAR-Blue-BottomSwooshes">
  <a:themeElements>
    <a:clrScheme name="NCAR and UCAR">
      <a:dk1>
        <a:srgbClr val="666666"/>
      </a:dk1>
      <a:lt1>
        <a:srgbClr val="FFFFFF"/>
      </a:lt1>
      <a:dk2>
        <a:srgbClr val="122D5D"/>
      </a:dk2>
      <a:lt2>
        <a:srgbClr val="D3DCEC"/>
      </a:lt2>
      <a:accent1>
        <a:srgbClr val="277DA1"/>
      </a:accent1>
      <a:accent2>
        <a:srgbClr val="248F87"/>
      </a:accent2>
      <a:accent3>
        <a:srgbClr val="BBD52F"/>
      </a:accent3>
      <a:accent4>
        <a:srgbClr val="D3DCEC"/>
      </a:accent4>
      <a:accent5>
        <a:srgbClr val="6C6C6C"/>
      </a:accent5>
      <a:accent6>
        <a:srgbClr val="9EA0A3"/>
      </a:accent6>
      <a:hlink>
        <a:srgbClr val="BBD52F"/>
      </a:hlink>
      <a:folHlink>
        <a:srgbClr val="BBD5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1099</Words>
  <Application>Microsoft Macintosh PowerPoint</Application>
  <PresentationFormat>On-screen Show (16:9)</PresentationFormat>
  <Paragraphs>98</Paragraphs>
  <Slides>24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Helvetica Neue</vt:lpstr>
      <vt:lpstr>Trebuchet MS</vt:lpstr>
      <vt:lpstr>Title Page: NCAR | UCAR - Gray Logo</vt:lpstr>
      <vt:lpstr>NCAR-Blue-BottomSwooshes</vt:lpstr>
      <vt:lpstr>PowerPoint Presentation</vt:lpstr>
      <vt:lpstr>Project Pythia what, why, where is it headed?</vt:lpstr>
      <vt:lpstr>Project motivation</vt:lpstr>
      <vt:lpstr>… but which package should I use?</vt:lpstr>
      <vt:lpstr>A Community Learning Resource for Geoscientists</vt:lpstr>
      <vt:lpstr>Why “Pythia”?</vt:lpstr>
      <vt:lpstr>The Foundations book</vt:lpstr>
      <vt:lpstr>The Resource Gallery</vt:lpstr>
      <vt:lpstr>Pythia Cookbooks</vt:lpstr>
      <vt:lpstr>Why Cookbooks? What problems are Cookbooks trying to solve?</vt:lpstr>
      <vt:lpstr>What problems are Cookbooks trying to solve?</vt:lpstr>
      <vt:lpstr>What problems are Cookbooks trying to solve?</vt:lpstr>
      <vt:lpstr>What problems are Cookbooks trying to solve?</vt:lpstr>
      <vt:lpstr>What problems are Cookbooks trying to solve?</vt:lpstr>
      <vt:lpstr>What problems are Cookbooks trying to solve?</vt:lpstr>
      <vt:lpstr>What problems are Cookbooks trying to solve?</vt:lpstr>
      <vt:lpstr>Pythia Cookbooks, a complete pipeline for reproducible, self-publishing notebooks</vt:lpstr>
      <vt:lpstr>Radar Cookbook Improvements: Including the Rest of the Ecosystem</vt:lpstr>
      <vt:lpstr>Example workflow – 2D objective analysis CSAPR2 RHI sweep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we wait… Introduce yourself on the Slack! pythia-cookoff-2023.slack.com (check your email for an invite!)</dc:title>
  <cp:lastModifiedBy>Sharma, Milind</cp:lastModifiedBy>
  <cp:revision>45</cp:revision>
  <dcterms:modified xsi:type="dcterms:W3CDTF">2023-08-09T11:40:22Z</dcterms:modified>
</cp:coreProperties>
</file>